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  <p:sldId id="265" r:id="rId6"/>
    <p:sldId id="258" r:id="rId7"/>
    <p:sldId id="260" r:id="rId8"/>
    <p:sldId id="266" r:id="rId9"/>
    <p:sldId id="263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61" autoAdjust="0"/>
    <p:restoredTop sz="94660"/>
  </p:normalViewPr>
  <p:slideViewPr>
    <p:cSldViewPr snapToGrid="0">
      <p:cViewPr>
        <p:scale>
          <a:sx n="67" d="100"/>
          <a:sy n="67" d="100"/>
        </p:scale>
        <p:origin x="8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 Orton" userId="275d69b6-5a46-4e64-9f4c-1011e96b5a29" providerId="ADAL" clId="{8CF182B5-EA6D-4CCA-995F-10AA1DF4049C}"/>
    <pc:docChg chg="custSel modSld">
      <pc:chgData name="Y Orton" userId="275d69b6-5a46-4e64-9f4c-1011e96b5a29" providerId="ADAL" clId="{8CF182B5-EA6D-4CCA-995F-10AA1DF4049C}" dt="2024-10-08T12:30:36.903" v="235" actId="20577"/>
      <pc:docMkLst>
        <pc:docMk/>
      </pc:docMkLst>
      <pc:sldChg chg="delSp modSp mod">
        <pc:chgData name="Y Orton" userId="275d69b6-5a46-4e64-9f4c-1011e96b5a29" providerId="ADAL" clId="{8CF182B5-EA6D-4CCA-995F-10AA1DF4049C}" dt="2024-10-08T12:28:00.239" v="149" actId="20577"/>
        <pc:sldMkLst>
          <pc:docMk/>
          <pc:sldMk cId="3536279052" sldId="259"/>
        </pc:sldMkLst>
        <pc:spChg chg="mod">
          <ac:chgData name="Y Orton" userId="275d69b6-5a46-4e64-9f4c-1011e96b5a29" providerId="ADAL" clId="{8CF182B5-EA6D-4CCA-995F-10AA1DF4049C}" dt="2024-10-08T12:21:10.730" v="12" actId="20577"/>
          <ac:spMkLst>
            <pc:docMk/>
            <pc:sldMk cId="3536279052" sldId="259"/>
            <ac:spMk id="6" creationId="{AA065CDF-1730-D072-4456-A1A4FFE8AD6A}"/>
          </ac:spMkLst>
        </pc:spChg>
        <pc:graphicFrameChg chg="modGraphic">
          <ac:chgData name="Y Orton" userId="275d69b6-5a46-4e64-9f4c-1011e96b5a29" providerId="ADAL" clId="{8CF182B5-EA6D-4CCA-995F-10AA1DF4049C}" dt="2024-10-08T12:28:00.239" v="149" actId="20577"/>
          <ac:graphicFrameMkLst>
            <pc:docMk/>
            <pc:sldMk cId="3536279052" sldId="259"/>
            <ac:graphicFrameMk id="12" creationId="{1B0F0E36-D8CD-B12E-92EF-030BE2F37869}"/>
          </ac:graphicFrameMkLst>
        </pc:graphicFrameChg>
        <pc:picChg chg="del">
          <ac:chgData name="Y Orton" userId="275d69b6-5a46-4e64-9f4c-1011e96b5a29" providerId="ADAL" clId="{8CF182B5-EA6D-4CCA-995F-10AA1DF4049C}" dt="2024-10-08T12:23:54.586" v="81" actId="478"/>
          <ac:picMkLst>
            <pc:docMk/>
            <pc:sldMk cId="3536279052" sldId="259"/>
            <ac:picMk id="7" creationId="{CBFFBDB6-F7BD-36B5-00A6-57AB0E19F546}"/>
          </ac:picMkLst>
        </pc:picChg>
      </pc:sldChg>
      <pc:sldChg chg="modSp mod">
        <pc:chgData name="Y Orton" userId="275d69b6-5a46-4e64-9f4c-1011e96b5a29" providerId="ADAL" clId="{8CF182B5-EA6D-4CCA-995F-10AA1DF4049C}" dt="2024-10-08T12:30:36.903" v="235" actId="20577"/>
        <pc:sldMkLst>
          <pc:docMk/>
          <pc:sldMk cId="2244350403" sldId="263"/>
        </pc:sldMkLst>
        <pc:spChg chg="mod">
          <ac:chgData name="Y Orton" userId="275d69b6-5a46-4e64-9f4c-1011e96b5a29" providerId="ADAL" clId="{8CF182B5-EA6D-4CCA-995F-10AA1DF4049C}" dt="2024-10-08T12:29:42.495" v="164" actId="20577"/>
          <ac:spMkLst>
            <pc:docMk/>
            <pc:sldMk cId="2244350403" sldId="263"/>
            <ac:spMk id="12" creationId="{E540C416-FAD3-49E3-AEB0-F1A3A4E572FE}"/>
          </ac:spMkLst>
        </pc:spChg>
        <pc:spChg chg="mod">
          <ac:chgData name="Y Orton" userId="275d69b6-5a46-4e64-9f4c-1011e96b5a29" providerId="ADAL" clId="{8CF182B5-EA6D-4CCA-995F-10AA1DF4049C}" dt="2024-10-08T12:30:12.487" v="212" actId="20577"/>
          <ac:spMkLst>
            <pc:docMk/>
            <pc:sldMk cId="2244350403" sldId="263"/>
            <ac:spMk id="13" creationId="{E5F22018-97E9-4EC1-A081-9D7F9751F678}"/>
          </ac:spMkLst>
        </pc:spChg>
        <pc:spChg chg="mod">
          <ac:chgData name="Y Orton" userId="275d69b6-5a46-4e64-9f4c-1011e96b5a29" providerId="ADAL" clId="{8CF182B5-EA6D-4CCA-995F-10AA1DF4049C}" dt="2024-10-08T12:30:05.204" v="197" actId="20577"/>
          <ac:spMkLst>
            <pc:docMk/>
            <pc:sldMk cId="2244350403" sldId="263"/>
            <ac:spMk id="14" creationId="{38002E9C-56FB-49C2-8B7C-154CF5763586}"/>
          </ac:spMkLst>
        </pc:spChg>
        <pc:spChg chg="mod">
          <ac:chgData name="Y Orton" userId="275d69b6-5a46-4e64-9f4c-1011e96b5a29" providerId="ADAL" clId="{8CF182B5-EA6D-4CCA-995F-10AA1DF4049C}" dt="2024-10-08T12:30:36.903" v="235" actId="20577"/>
          <ac:spMkLst>
            <pc:docMk/>
            <pc:sldMk cId="2244350403" sldId="263"/>
            <ac:spMk id="16" creationId="{05B3AAE0-30B2-4D7B-A951-2C4CBDAF45F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FC6C8-DA9E-75ED-AC09-BCB83A5B6D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DF2A10-AB96-DE0C-3E18-1F6730FC66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A23544-85C8-E019-D546-71751881F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3297-9983-4EDD-BAFE-92C03ED8CE57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592F73-9D95-E2F8-E78A-0E4B53FC4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75E812-A132-74C8-27A7-59AC2BA34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023C-9A92-4D72-8EFF-40BB5BB0E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422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ECA14-6828-0C37-6007-1CB9FBACB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EC016-9898-6E08-65EC-17AB898545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77B248-7C4C-C75C-8E4D-BAAB95208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3297-9983-4EDD-BAFE-92C03ED8CE57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E483E2-AB72-1F99-DE6C-2AEE5948C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9C212-E731-9F69-39B0-79EDA5A72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023C-9A92-4D72-8EFF-40BB5BB0E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319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F90FF-C061-E04F-4A1F-40E422EBE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E0104A-2602-E39D-7073-3E644B6914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EB4050-A97D-5CA5-818B-129B03AE4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3297-9983-4EDD-BAFE-92C03ED8CE57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05775-EC4B-5014-B524-157041878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BEE65-B3E9-E1B7-F316-81FB4A386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023C-9A92-4D72-8EFF-40BB5BB0E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174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09633-592C-2BA3-036B-2162AA76F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0C3B44-3105-F0EF-7880-4922337EE7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835A7E-6084-35E1-5844-0BD5DB4DD2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897C73-03AA-73F4-0353-E05D4531C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3297-9983-4EDD-BAFE-92C03ED8CE57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A06AD2-24D3-139B-4343-93DC6A8C1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6680B-A2E2-BFF8-7F5D-21DD561D1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023C-9A92-4D72-8EFF-40BB5BB0E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014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8ECAD-99FA-3F41-72FE-E75BBB1C9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020514-7183-2E6A-418C-833A911139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70BCBF-52F8-72DB-43D5-439F6CCCB2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4D9AD4-2340-81F0-6848-8A9501B800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1786C4-A028-B3E0-C649-750C7AC840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ACF438-A5D2-BB48-0D08-13B29DECF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3297-9983-4EDD-BAFE-92C03ED8CE57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A91A9D-651F-5251-8AF7-37921C1E1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42D3E6-9021-6F1A-BF60-7760E5CFF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023C-9A92-4D72-8EFF-40BB5BB0E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365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2C8B5-63D0-7512-B6A4-2434579CF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F828EC-54F4-E1F6-A110-61353CFDC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3297-9983-4EDD-BAFE-92C03ED8CE57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D6F9BD-2773-1B21-AE93-7A6842F5D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EC66E8-3230-A21B-6916-F6B6888B9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023C-9A92-4D72-8EFF-40BB5BB0E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779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414C89-13EA-554F-5559-70707A5AA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3297-9983-4EDD-BAFE-92C03ED8CE57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F0C2ED-558A-DA5A-AD02-07E703461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75EA31-E5C8-1A81-C582-2F111BD0C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023C-9A92-4D72-8EFF-40BB5BB0E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593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5513D-3D1D-2A52-9675-BE1E20946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C3E54D-17EA-E497-91B0-955CED03D6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7BBCA7-73DE-0FC3-F980-48BA7625A9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E56402-D76D-625A-10CC-8C7F55FF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3297-9983-4EDD-BAFE-92C03ED8CE57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3E9536-B51E-DEBD-6AD6-01A5D4895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50A5CE-721B-B45A-191D-A54FE0279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023C-9A92-4D72-8EFF-40BB5BB0E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227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BD87C-A706-96F4-D7C4-BC55E0C9C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20D9CF-B93A-D87C-E0E2-6B18F3D536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843651-D96C-7D0D-F2EE-42189C378E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6156AD-8158-F7DF-8EE2-EB2E0B29E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3297-9983-4EDD-BAFE-92C03ED8CE57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880740-B031-2604-21BA-C99F2D246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35B8B1-3EB1-28A7-464B-7A0DCB7AB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023C-9A92-4D72-8EFF-40BB5BB0E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478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0291C-8013-F8C9-D818-DDE818DEC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EFCF03-1743-4C79-320D-2AEB431374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0A763F-6C3D-6E0F-2E85-CFE8AEB45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3297-9983-4EDD-BAFE-92C03ED8CE57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1285F5-42E6-015E-6464-4FA90E0C1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86B60E-89BF-2964-36F1-C354B3AF6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023C-9A92-4D72-8EFF-40BB5BB0E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502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680DB5-5AEB-3888-8F67-599DB1841D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E49944-57C6-A09C-7BE6-9CB15995A8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075D03-D99A-FA7F-8B26-4C76DFAB5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3297-9983-4EDD-BAFE-92C03ED8CE57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227060-696B-440B-B3C7-4AE3E0784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F78A8-E4B3-E2EE-1275-4BF971E85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2023C-9A92-4D72-8EFF-40BB5BB0E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395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7245A5-AC5C-532E-FC95-0E6C4C9EF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3A5C1-1081-14A6-73D2-3F20AA5DF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2C30EB-8632-8A44-D097-1596777BCF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D3297-9983-4EDD-BAFE-92C03ED8CE57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276DE-01C0-8847-DB1E-7E404E0743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C18F8-FB17-FB2B-0C66-8DCD4E0F48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2023C-9A92-4D72-8EFF-40BB5BB0E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259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B6E5F928-1F66-E592-7871-BC26E7C7F1E8}"/>
              </a:ext>
            </a:extLst>
          </p:cNvPr>
          <p:cNvSpPr/>
          <p:nvPr/>
        </p:nvSpPr>
        <p:spPr>
          <a:xfrm>
            <a:off x="2233062" y="500606"/>
            <a:ext cx="3939138" cy="2683663"/>
          </a:xfrm>
          <a:prstGeom prst="wedgeRoundRectCallout">
            <a:avLst>
              <a:gd name="adj1" fmla="val -65561"/>
              <a:gd name="adj2" fmla="val 19470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Communication:</a:t>
            </a:r>
          </a:p>
          <a:p>
            <a:r>
              <a:rPr lang="en-GB" dirty="0"/>
              <a:t>You need to: </a:t>
            </a:r>
          </a:p>
          <a:p>
            <a:r>
              <a:rPr lang="en-GB" dirty="0"/>
              <a:t>Use clear simple instructions, say my name before talking to me, using signs, symbols, pictures and objects</a:t>
            </a:r>
          </a:p>
          <a:p>
            <a:r>
              <a:rPr lang="en-GB" dirty="0"/>
              <a:t>I use: PECS, visual clues such as signs, symbols, pictures and objects, guiding an adults to show them what I want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A065CDF-1730-D072-4456-A1A4FFE8A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244" y="-162176"/>
            <a:ext cx="4033239" cy="1325563"/>
          </a:xfrm>
        </p:spPr>
        <p:txBody>
          <a:bodyPr>
            <a:normAutofit/>
          </a:bodyPr>
          <a:lstStyle/>
          <a:p>
            <a:r>
              <a:rPr lang="en-US" sz="2800" b="1" dirty="0"/>
              <a:t>Name:</a:t>
            </a:r>
            <a:br>
              <a:rPr lang="en-US" sz="2800" dirty="0"/>
            </a:br>
            <a:r>
              <a:rPr lang="en-US" sz="2800" b="1" dirty="0"/>
              <a:t>Key Stage</a:t>
            </a:r>
            <a:r>
              <a:rPr lang="en-US" sz="2800" dirty="0"/>
              <a:t>: </a:t>
            </a:r>
            <a:endParaRPr lang="en-GB" sz="28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4619DE-E019-F77B-76D0-143D0D8F85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3314" y="331390"/>
            <a:ext cx="809524" cy="800000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B0F0E36-D8CD-B12E-92EF-030BE2F378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050027"/>
              </p:ext>
            </p:extLst>
          </p:nvPr>
        </p:nvGraphicFramePr>
        <p:xfrm>
          <a:off x="6172200" y="629837"/>
          <a:ext cx="5808869" cy="2109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6324">
                  <a:extLst>
                    <a:ext uri="{9D8B030D-6E8A-4147-A177-3AD203B41FA5}">
                      <a16:colId xmlns:a16="http://schemas.microsoft.com/office/drawing/2014/main" val="2386216482"/>
                    </a:ext>
                  </a:extLst>
                </a:gridCol>
                <a:gridCol w="4522545">
                  <a:extLst>
                    <a:ext uri="{9D8B030D-6E8A-4147-A177-3AD203B41FA5}">
                      <a16:colId xmlns:a16="http://schemas.microsoft.com/office/drawing/2014/main" val="318959965"/>
                    </a:ext>
                  </a:extLst>
                </a:gridCol>
              </a:tblGrid>
              <a:tr h="210940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My Needs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Include SEND summary from EHCP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Student A has been diagnosed with autism spectrum disorder (ASD). They can experience difficulties regulating their emotions. Student A finds interacting and playing with other children particularly difficult. 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1433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CAC4C3E-2741-6AF8-BB34-8C2A20F18B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6461634"/>
              </p:ext>
            </p:extLst>
          </p:nvPr>
        </p:nvGraphicFramePr>
        <p:xfrm>
          <a:off x="210931" y="3284052"/>
          <a:ext cx="11770139" cy="35535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6396">
                  <a:extLst>
                    <a:ext uri="{9D8B030D-6E8A-4147-A177-3AD203B41FA5}">
                      <a16:colId xmlns:a16="http://schemas.microsoft.com/office/drawing/2014/main" val="2386216482"/>
                    </a:ext>
                  </a:extLst>
                </a:gridCol>
                <a:gridCol w="9163743">
                  <a:extLst>
                    <a:ext uri="{9D8B030D-6E8A-4147-A177-3AD203B41FA5}">
                      <a16:colId xmlns:a16="http://schemas.microsoft.com/office/drawing/2014/main" val="318959965"/>
                    </a:ext>
                  </a:extLst>
                </a:gridCol>
              </a:tblGrid>
              <a:tr h="355354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Things that help me: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Include interventions/additional support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</a:rPr>
                        <a:t>e.g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Multi-sensory curriculum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Bucket therapy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Classroom schedules 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PECS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Occupational Therapy plan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Individualise workstation, resources, and equipment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Sensory outdoor play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Sensory room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Intensive interaction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Intimate care needs met with individual plan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Low arousal classroom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Zone of regulation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SALT Intervention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TEACCH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Now and Next board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14334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8D5AF0FC-9903-4788-E110-340EF0D23E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597" y="3370263"/>
            <a:ext cx="1609715" cy="159077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4C64051-F6E9-D0ED-CECF-D810C944D30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775" t="25683" r="24890" b="25015"/>
          <a:stretch/>
        </p:blipFill>
        <p:spPr>
          <a:xfrm rot="16200000">
            <a:off x="10412060" y="5153336"/>
            <a:ext cx="1207259" cy="1743122"/>
          </a:xfrm>
          <a:prstGeom prst="rect">
            <a:avLst/>
          </a:prstGeom>
        </p:spPr>
      </p:pic>
      <p:sp>
        <p:nvSpPr>
          <p:cNvPr id="2" name="Title 5">
            <a:extLst>
              <a:ext uri="{FF2B5EF4-FFF2-40B4-BE49-F238E27FC236}">
                <a16:creationId xmlns:a16="http://schemas.microsoft.com/office/drawing/2014/main" id="{B1F400B4-4C8E-52DC-9E6E-A9848519DE3B}"/>
              </a:ext>
            </a:extLst>
          </p:cNvPr>
          <p:cNvSpPr txBox="1">
            <a:spLocks/>
          </p:cNvSpPr>
          <p:nvPr/>
        </p:nvSpPr>
        <p:spPr>
          <a:xfrm>
            <a:off x="8924925" y="0"/>
            <a:ext cx="3262934" cy="662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Autumn Term 2024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36279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B0F0E36-D8CD-B12E-92EF-030BE2F378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378583"/>
              </p:ext>
            </p:extLst>
          </p:nvPr>
        </p:nvGraphicFramePr>
        <p:xfrm>
          <a:off x="168068" y="3963273"/>
          <a:ext cx="11770139" cy="2633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6396">
                  <a:extLst>
                    <a:ext uri="{9D8B030D-6E8A-4147-A177-3AD203B41FA5}">
                      <a16:colId xmlns:a16="http://schemas.microsoft.com/office/drawing/2014/main" val="2386216482"/>
                    </a:ext>
                  </a:extLst>
                </a:gridCol>
                <a:gridCol w="9163743">
                  <a:extLst>
                    <a:ext uri="{9D8B030D-6E8A-4147-A177-3AD203B41FA5}">
                      <a16:colId xmlns:a16="http://schemas.microsoft.com/office/drawing/2014/main" val="318959965"/>
                    </a:ext>
                  </a:extLst>
                </a:gridCol>
              </a:tblGrid>
              <a:tr h="2633792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Next Steps: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Include details of transition/preparation/work towards goals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</a:rPr>
                        <a:t>etc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e.g. Futures, college applications, tasters</a:t>
                      </a:r>
                    </a:p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To communicate using signs, symbols and PECS</a:t>
                      </a:r>
                    </a:p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To develop independent skills such as hand washing</a:t>
                      </a:r>
                    </a:p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To transition around school safely </a:t>
                      </a:r>
                    </a:p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1433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CAC4C3E-2741-6AF8-BB34-8C2A20F18B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955149"/>
              </p:ext>
            </p:extLst>
          </p:nvPr>
        </p:nvGraphicFramePr>
        <p:xfrm>
          <a:off x="168067" y="665978"/>
          <a:ext cx="11770139" cy="302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6396">
                  <a:extLst>
                    <a:ext uri="{9D8B030D-6E8A-4147-A177-3AD203B41FA5}">
                      <a16:colId xmlns:a16="http://schemas.microsoft.com/office/drawing/2014/main" val="2386216482"/>
                    </a:ext>
                  </a:extLst>
                </a:gridCol>
                <a:gridCol w="9163743">
                  <a:extLst>
                    <a:ext uri="{9D8B030D-6E8A-4147-A177-3AD203B41FA5}">
                      <a16:colId xmlns:a16="http://schemas.microsoft.com/office/drawing/2014/main" val="318959965"/>
                    </a:ext>
                  </a:extLst>
                </a:gridCol>
              </a:tblGrid>
              <a:tr h="3021014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Future Aspirations: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Include hopes for the future (pupil and family wishes)</a:t>
                      </a:r>
                    </a:p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To develop my independent skills and access educational opportunities</a:t>
                      </a:r>
                    </a:p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To communicate my wants and needs  </a:t>
                      </a:r>
                    </a:p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To lead an independent life and be able to access the community safely</a:t>
                      </a:r>
                    </a:p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To interact with my peers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14334"/>
                  </a:ext>
                </a:extLst>
              </a:tr>
            </a:tbl>
          </a:graphicData>
        </a:graphic>
      </p:graphicFrame>
      <p:sp>
        <p:nvSpPr>
          <p:cNvPr id="10" name="Title 4">
            <a:extLst>
              <a:ext uri="{FF2B5EF4-FFF2-40B4-BE49-F238E27FC236}">
                <a16:creationId xmlns:a16="http://schemas.microsoft.com/office/drawing/2014/main" id="{6119C94A-CEB0-A0FC-AE87-37BAFE734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8" y="-24447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My Aspirations</a:t>
            </a:r>
            <a:endParaRPr lang="en-GB" sz="3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1FF687-4150-369B-00E1-9F71C50A4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463" y="1358186"/>
            <a:ext cx="1624772" cy="160565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6AED3A5-5F53-1A2C-B564-3F7B2D94C5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021" y="4595811"/>
            <a:ext cx="1615214" cy="159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488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101634A-F758-E584-F1C4-A64E8C0E9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8" y="-24447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200" dirty="0"/>
              <a:t>My Timetable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5B54CC-50C6-8B22-BC11-F0CA242ED1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422" y="1081088"/>
            <a:ext cx="11614204" cy="402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02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2E61E-B8F3-F3FF-3F2D-A6F164C06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5132"/>
            <a:ext cx="10515600" cy="799294"/>
          </a:xfrm>
        </p:spPr>
        <p:txBody>
          <a:bodyPr>
            <a:normAutofit/>
          </a:bodyPr>
          <a:lstStyle/>
          <a:p>
            <a:pPr algn="ctr"/>
            <a:r>
              <a:rPr lang="en-GB" sz="3200" dirty="0"/>
              <a:t>My Progress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66CE23A-A3C4-F809-CAA1-7DE79741E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0445715"/>
              </p:ext>
            </p:extLst>
          </p:nvPr>
        </p:nvGraphicFramePr>
        <p:xfrm>
          <a:off x="698500" y="983782"/>
          <a:ext cx="10925464" cy="5368332"/>
        </p:xfrm>
        <a:graphic>
          <a:graphicData uri="http://schemas.openxmlformats.org/drawingml/2006/table">
            <a:tbl>
              <a:tblPr/>
              <a:tblGrid>
                <a:gridCol w="4844308">
                  <a:extLst>
                    <a:ext uri="{9D8B030D-6E8A-4147-A177-3AD203B41FA5}">
                      <a16:colId xmlns:a16="http://schemas.microsoft.com/office/drawing/2014/main" val="3039657299"/>
                    </a:ext>
                  </a:extLst>
                </a:gridCol>
                <a:gridCol w="1520289">
                  <a:extLst>
                    <a:ext uri="{9D8B030D-6E8A-4147-A177-3AD203B41FA5}">
                      <a16:colId xmlns:a16="http://schemas.microsoft.com/office/drawing/2014/main" val="1219611348"/>
                    </a:ext>
                  </a:extLst>
                </a:gridCol>
                <a:gridCol w="1520289">
                  <a:extLst>
                    <a:ext uri="{9D8B030D-6E8A-4147-A177-3AD203B41FA5}">
                      <a16:colId xmlns:a16="http://schemas.microsoft.com/office/drawing/2014/main" val="593649426"/>
                    </a:ext>
                  </a:extLst>
                </a:gridCol>
                <a:gridCol w="1520289">
                  <a:extLst>
                    <a:ext uri="{9D8B030D-6E8A-4147-A177-3AD203B41FA5}">
                      <a16:colId xmlns:a16="http://schemas.microsoft.com/office/drawing/2014/main" val="211726595"/>
                    </a:ext>
                  </a:extLst>
                </a:gridCol>
                <a:gridCol w="1520289">
                  <a:extLst>
                    <a:ext uri="{9D8B030D-6E8A-4147-A177-3AD203B41FA5}">
                      <a16:colId xmlns:a16="http://schemas.microsoft.com/office/drawing/2014/main" val="3291038095"/>
                    </a:ext>
                  </a:extLst>
                </a:gridCol>
              </a:tblGrid>
              <a:tr h="498065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Assessment</a:t>
                      </a:r>
                      <a:r>
                        <a:rPr lang="en-GB" sz="20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2000" b="0" i="0" dirty="0">
                        <a:effectLst/>
                      </a:endParaRPr>
                    </a:p>
                  </a:txBody>
                  <a:tcPr marL="82883" marR="82883" marT="41441" marB="4144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82F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Attendance    100% </a:t>
                      </a:r>
                      <a:endParaRPr lang="en-GB" sz="2000" b="0" i="0" dirty="0">
                        <a:effectLst/>
                      </a:endParaRPr>
                    </a:p>
                  </a:txBody>
                  <a:tcPr marL="82883" marR="82883" marT="41441" marB="41441" anchor="ctr">
                    <a:lnL w="19050" cap="flat" cmpd="sng" algn="ctr">
                      <a:solidFill>
                        <a:srgbClr val="C82F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6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835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rtl="0" fontAlgn="base"/>
                      <a:endParaRPr lang="en-GB" sz="2000" b="0" i="0" dirty="0">
                        <a:effectLst/>
                      </a:endParaRPr>
                    </a:p>
                  </a:txBody>
                  <a:tcPr marL="82883" marR="82883" marT="41441" marB="41441" anchor="ctr">
                    <a:lnL w="19050" cap="flat" cmpd="sng" algn="ctr">
                      <a:solidFill>
                        <a:srgbClr val="C82F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82F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835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82883" marR="82883" marT="41441" marB="41441" anchor="ctr">
                    <a:lnL w="19050" cap="flat" cmpd="sng" algn="ctr">
                      <a:solidFill>
                        <a:srgbClr val="C82F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835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874654"/>
                  </a:ext>
                </a:extLst>
              </a:tr>
              <a:tr h="367093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  <a:latin typeface="Comic Sans MS" panose="030F0702030302020204" pitchFamily="66" charset="0"/>
                        </a:rPr>
                        <a:t>Subject </a:t>
                      </a:r>
                      <a:endParaRPr lang="en-GB" sz="2000" b="0" i="0" dirty="0">
                        <a:effectLst/>
                      </a:endParaRP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34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June 23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A834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34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835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Dec 23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A834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34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835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  <a:latin typeface="Comic Sans MS" panose="030F0702030302020204" pitchFamily="66" charset="0"/>
                        </a:rPr>
                        <a:t>Mar 24</a:t>
                      </a:r>
                      <a:endParaRPr lang="en-GB" sz="2000" b="0" i="0" dirty="0">
                        <a:effectLst/>
                      </a:endParaRP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A834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835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  <a:latin typeface="Comic Sans MS" panose="030F0702030302020204" pitchFamily="66" charset="0"/>
                        </a:rPr>
                        <a:t>Jun 24</a:t>
                      </a:r>
                      <a:endParaRPr lang="en-GB" sz="2000" b="0" i="0" dirty="0">
                        <a:effectLst/>
                      </a:endParaRP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038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393750"/>
                  </a:ext>
                </a:extLst>
              </a:tr>
              <a:tr h="498065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Exploration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84%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Step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84%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Step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3 88%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3 89%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2831186"/>
                  </a:ext>
                </a:extLst>
              </a:tr>
              <a:tr h="498065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Realisation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86%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Step 3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86%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Step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3 89%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4 54%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12250"/>
                  </a:ext>
                </a:extLst>
              </a:tr>
              <a:tr h="498065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Anticipation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28%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Step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32%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Step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4 48%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4 53%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9536764"/>
                  </a:ext>
                </a:extLst>
              </a:tr>
              <a:tr h="498065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Persistence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35%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Step 4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38%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Step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4 54%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4 62%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43797"/>
                  </a:ext>
                </a:extLst>
              </a:tr>
              <a:tr h="498065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Initiation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91%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Step 3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42%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Step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4 65%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4 65%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0007169"/>
                  </a:ext>
                </a:extLst>
              </a:tr>
              <a:tr h="498065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Expressive communication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79%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Step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79% 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Step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3 88%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3 88%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692257"/>
                  </a:ext>
                </a:extLst>
              </a:tr>
              <a:tr h="498065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Receptive communication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71%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Step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71%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Step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3 77%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3 77%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959891"/>
                  </a:ext>
                </a:extLst>
              </a:tr>
              <a:tr h="498065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Social Affection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79% step 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79% Step 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3 88%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3 88%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3851859"/>
                  </a:ext>
                </a:extLst>
              </a:tr>
              <a:tr h="498065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Emotional Affection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15% Step 4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18% Step 4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4 56%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effectLst/>
                          <a:latin typeface="+mn-lt"/>
                        </a:rPr>
                        <a:t>Step 4 56%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77529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5441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A06D099-5EAA-1810-7939-50C87CD80F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4549606"/>
              </p:ext>
            </p:extLst>
          </p:nvPr>
        </p:nvGraphicFramePr>
        <p:xfrm>
          <a:off x="698500" y="681290"/>
          <a:ext cx="10738996" cy="5764480"/>
        </p:xfrm>
        <a:graphic>
          <a:graphicData uri="http://schemas.openxmlformats.org/drawingml/2006/table">
            <a:tbl>
              <a:tblPr/>
              <a:tblGrid>
                <a:gridCol w="4761624">
                  <a:extLst>
                    <a:ext uri="{9D8B030D-6E8A-4147-A177-3AD203B41FA5}">
                      <a16:colId xmlns:a16="http://schemas.microsoft.com/office/drawing/2014/main" val="3039657299"/>
                    </a:ext>
                  </a:extLst>
                </a:gridCol>
                <a:gridCol w="1494343">
                  <a:extLst>
                    <a:ext uri="{9D8B030D-6E8A-4147-A177-3AD203B41FA5}">
                      <a16:colId xmlns:a16="http://schemas.microsoft.com/office/drawing/2014/main" val="1292551672"/>
                    </a:ext>
                  </a:extLst>
                </a:gridCol>
                <a:gridCol w="1494343">
                  <a:extLst>
                    <a:ext uri="{9D8B030D-6E8A-4147-A177-3AD203B41FA5}">
                      <a16:colId xmlns:a16="http://schemas.microsoft.com/office/drawing/2014/main" val="50599765"/>
                    </a:ext>
                  </a:extLst>
                </a:gridCol>
                <a:gridCol w="1494343">
                  <a:extLst>
                    <a:ext uri="{9D8B030D-6E8A-4147-A177-3AD203B41FA5}">
                      <a16:colId xmlns:a16="http://schemas.microsoft.com/office/drawing/2014/main" val="211726595"/>
                    </a:ext>
                  </a:extLst>
                </a:gridCol>
                <a:gridCol w="1494343">
                  <a:extLst>
                    <a:ext uri="{9D8B030D-6E8A-4147-A177-3AD203B41FA5}">
                      <a16:colId xmlns:a16="http://schemas.microsoft.com/office/drawing/2014/main" val="3291038095"/>
                    </a:ext>
                  </a:extLst>
                </a:gridCol>
              </a:tblGrid>
              <a:tr h="42632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1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Assessment</a:t>
                      </a:r>
                      <a:r>
                        <a:rPr lang="en-GB" sz="20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2000" b="0" i="0" dirty="0">
                        <a:effectLst/>
                      </a:endParaRPr>
                    </a:p>
                  </a:txBody>
                  <a:tcPr marL="82883" marR="82883" marT="41441" marB="4144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82F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Attendance    100%</a:t>
                      </a:r>
                      <a:endParaRPr lang="en-GB" sz="2000" b="0" i="0" dirty="0">
                        <a:effectLst/>
                      </a:endParaRPr>
                    </a:p>
                  </a:txBody>
                  <a:tcPr marL="82883" marR="82883" marT="41441" marB="41441" anchor="ctr">
                    <a:lnL w="19050" cap="flat" cmpd="sng" algn="ctr">
                      <a:solidFill>
                        <a:srgbClr val="C82F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6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835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rtl="0" fontAlgn="base"/>
                      <a:endParaRPr lang="en-GB" sz="2000" b="0" i="0" dirty="0">
                        <a:effectLst/>
                      </a:endParaRPr>
                    </a:p>
                  </a:txBody>
                  <a:tcPr marL="82883" marR="82883" marT="41441" marB="41441" anchor="ctr">
                    <a:lnL w="19050" cap="flat" cmpd="sng" algn="ctr">
                      <a:solidFill>
                        <a:srgbClr val="C82F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82F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835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82883" marR="82883" marT="41441" marB="41441" anchor="ctr">
                    <a:lnL w="19050" cap="flat" cmpd="sng" algn="ctr">
                      <a:solidFill>
                        <a:srgbClr val="C82F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835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rgbClr val="6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36874654"/>
                  </a:ext>
                </a:extLst>
              </a:tr>
              <a:tr h="42632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  <a:latin typeface="Comic Sans MS" panose="030F0702030302020204" pitchFamily="66" charset="0"/>
                        </a:rPr>
                        <a:t>Subject </a:t>
                      </a:r>
                      <a:endParaRPr lang="en-GB" sz="2000" b="0" i="0" dirty="0">
                        <a:effectLst/>
                      </a:endParaRP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34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03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Jun 23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A834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34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835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Dec 23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A834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34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835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  <a:latin typeface="Comic Sans MS" panose="030F0702030302020204" pitchFamily="66" charset="0"/>
                        </a:rPr>
                        <a:t>Mar 24</a:t>
                      </a:r>
                      <a:endParaRPr lang="en-GB" sz="2000" b="0" i="0" dirty="0">
                        <a:effectLst/>
                      </a:endParaRP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A834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835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  <a:latin typeface="Comic Sans MS" panose="030F0702030302020204" pitchFamily="66" charset="0"/>
                        </a:rPr>
                        <a:t>Jun 24 </a:t>
                      </a:r>
                      <a:endParaRPr lang="en-GB" sz="2000" b="0" i="0" dirty="0">
                        <a:effectLst/>
                      </a:endParaRP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393750"/>
                  </a:ext>
                </a:extLst>
              </a:tr>
              <a:tr h="6139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Auditory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67% Step 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67% Step 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3 72%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3 72%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2831186"/>
                  </a:ext>
                </a:extLst>
              </a:tr>
              <a:tr h="6139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Olfactory/Gustatory operation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76% Step 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81% step 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3 86%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3 86%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12250"/>
                  </a:ext>
                </a:extLst>
              </a:tr>
              <a:tr h="6139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Proprioceptive Operation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69% Step 4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72% step 4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4 76%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4 76%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9536764"/>
                  </a:ext>
                </a:extLst>
              </a:tr>
              <a:tr h="6139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Tactile Operation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57% Step 4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61% step 4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4 78%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4 83%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43797"/>
                  </a:ext>
                </a:extLst>
              </a:tr>
              <a:tr h="6139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Visual Operation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83% Step 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83% Step 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3 83%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4 23%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0007169"/>
                  </a:ext>
                </a:extLst>
              </a:tr>
              <a:tr h="6139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Vestibular Operation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89% Step 4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89% Step 4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4 89%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4  89%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692257"/>
                  </a:ext>
                </a:extLst>
              </a:tr>
              <a:tr h="6139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Fine Motor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73% Step 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73% Step 3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3 82%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4 86%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959891"/>
                  </a:ext>
                </a:extLst>
              </a:tr>
              <a:tr h="6139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Gross Motor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73</a:t>
                      </a:r>
                      <a:r>
                        <a:rPr lang="en-GB" sz="2000" b="0" i="0">
                          <a:effectLst/>
                        </a:rPr>
                        <a:t>% Step </a:t>
                      </a:r>
                      <a:r>
                        <a:rPr lang="en-GB" sz="2000" b="0" i="0" dirty="0">
                          <a:effectLst/>
                        </a:rPr>
                        <a:t>4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73% Step 4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4 82%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2000" b="0" i="0" dirty="0">
                          <a:effectLst/>
                        </a:rPr>
                        <a:t>Step 4 83%</a:t>
                      </a:r>
                    </a:p>
                  </a:txBody>
                  <a:tcPr marL="82883" marR="82883" marT="41441" marB="4144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38518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30752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thergate Academy - Nethergate SEND provision expansion">
            <a:extLst>
              <a:ext uri="{FF2B5EF4-FFF2-40B4-BE49-F238E27FC236}">
                <a16:creationId xmlns:a16="http://schemas.microsoft.com/office/drawing/2014/main" id="{DDFFDF28-312B-4333-97A7-EB7B3F268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7" t="18750" r="7692" b="15384"/>
          <a:stretch>
            <a:fillRect/>
          </a:stretch>
        </p:blipFill>
        <p:spPr bwMode="auto">
          <a:xfrm>
            <a:off x="4996180" y="5287730"/>
            <a:ext cx="1595120" cy="126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EFCE522-6F2B-4B6E-991E-858FA432AC79}"/>
              </a:ext>
            </a:extLst>
          </p:cNvPr>
          <p:cNvSpPr/>
          <p:nvPr/>
        </p:nvSpPr>
        <p:spPr>
          <a:xfrm>
            <a:off x="381000" y="698499"/>
            <a:ext cx="3644900" cy="2417181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6D26C492-D39E-4E52-B281-271CAC1F87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93940" y="703495"/>
            <a:ext cx="3883660" cy="2417180"/>
          </a:xfrm>
          <a:prstGeom prst="rect">
            <a:avLst/>
          </a:prstGeom>
          <a:noFill/>
          <a:ln w="57150">
            <a:solidFill>
              <a:srgbClr val="2E8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A</a:t>
            </a: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991F8601-FD65-4861-8B97-8CC84C0E03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1000" y="3700965"/>
            <a:ext cx="3644900" cy="2417180"/>
          </a:xfrm>
          <a:prstGeom prst="rect">
            <a:avLst/>
          </a:prstGeom>
          <a:noFill/>
          <a:ln w="57150">
            <a:solidFill>
              <a:srgbClr val="954E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CD8767-AD7C-419A-840F-3AD76660761F}"/>
              </a:ext>
            </a:extLst>
          </p:cNvPr>
          <p:cNvSpPr/>
          <p:nvPr/>
        </p:nvSpPr>
        <p:spPr>
          <a:xfrm>
            <a:off x="7442200" y="3690817"/>
            <a:ext cx="3835400" cy="2548057"/>
          </a:xfrm>
          <a:prstGeom prst="rect">
            <a:avLst/>
          </a:prstGeom>
          <a:noFill/>
          <a:ln w="57150">
            <a:solidFill>
              <a:srgbClr val="5B8B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540C416-FAD3-49E3-AEB0-F1A3A4E572FE}"/>
              </a:ext>
            </a:extLst>
          </p:cNvPr>
          <p:cNvSpPr txBox="1"/>
          <p:nvPr/>
        </p:nvSpPr>
        <p:spPr>
          <a:xfrm>
            <a:off x="365034" y="739855"/>
            <a:ext cx="327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Communication Goals:</a:t>
            </a:r>
          </a:p>
          <a:p>
            <a:r>
              <a:rPr lang="en-GB" dirty="0"/>
              <a:t>Student A will sign ‘more’ during bucket time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F22018-97E9-4EC1-A081-9D7F9751F678}"/>
              </a:ext>
            </a:extLst>
          </p:cNvPr>
          <p:cNvSpPr txBox="1"/>
          <p:nvPr/>
        </p:nvSpPr>
        <p:spPr>
          <a:xfrm>
            <a:off x="7442200" y="782191"/>
            <a:ext cx="31982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Safety Goals:</a:t>
            </a:r>
          </a:p>
          <a:p>
            <a:r>
              <a:rPr lang="en-GB" dirty="0"/>
              <a:t>Student A will transition to the dinner hall at lunch time walking safely next to a familiar adult holding their hand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8002E9C-56FB-49C2-8B7C-154CF5763586}"/>
              </a:ext>
            </a:extLst>
          </p:cNvPr>
          <p:cNvSpPr txBox="1"/>
          <p:nvPr/>
        </p:nvSpPr>
        <p:spPr>
          <a:xfrm>
            <a:off x="381000" y="3774784"/>
            <a:ext cx="3260634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Independence Goals:</a:t>
            </a:r>
          </a:p>
          <a:p>
            <a:r>
              <a:rPr lang="en-GB" dirty="0"/>
              <a:t>Student A will independently put their shoes on when they go outside. </a:t>
            </a:r>
          </a:p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7B9CC49-62A4-4562-9C46-96D38B9F8512}"/>
              </a:ext>
            </a:extLst>
          </p:cNvPr>
          <p:cNvSpPr txBox="1"/>
          <p:nvPr/>
        </p:nvSpPr>
        <p:spPr>
          <a:xfrm>
            <a:off x="4495800" y="1539001"/>
            <a:ext cx="2595880" cy="53553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Aspirations:</a:t>
            </a:r>
          </a:p>
          <a:p>
            <a:r>
              <a:rPr lang="en-GB" dirty="0"/>
              <a:t>To communicate my wants and needs</a:t>
            </a:r>
          </a:p>
          <a:p>
            <a:endParaRPr lang="en-GB" dirty="0"/>
          </a:p>
          <a:p>
            <a:r>
              <a:rPr lang="en-GB" dirty="0"/>
              <a:t>To interact with my peers</a:t>
            </a:r>
          </a:p>
          <a:p>
            <a:endParaRPr lang="en-GB" dirty="0"/>
          </a:p>
          <a:p>
            <a:r>
              <a:rPr lang="en-GB" dirty="0"/>
              <a:t>To develop my independence skills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br>
              <a:rPr lang="en-GB" dirty="0"/>
            </a:br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B3AAE0-30B2-4D7B-A951-2C4CBDAF45F4}"/>
              </a:ext>
            </a:extLst>
          </p:cNvPr>
          <p:cNvSpPr txBox="1"/>
          <p:nvPr/>
        </p:nvSpPr>
        <p:spPr>
          <a:xfrm>
            <a:off x="7442200" y="3774784"/>
            <a:ext cx="39355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Wellbeing Goals:</a:t>
            </a:r>
          </a:p>
          <a:p>
            <a:r>
              <a:rPr lang="en-GB"/>
              <a:t>Student A </a:t>
            </a:r>
            <a:r>
              <a:rPr lang="en-GB" dirty="0"/>
              <a:t>will engage in a simple turn taking activity with a familiar adult while remaining regulated when waiting </a:t>
            </a:r>
            <a:r>
              <a:rPr lang="en-GB"/>
              <a:t>for their turn. 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B8C2D5-0624-B6A5-C213-C8D11CF775E1}"/>
              </a:ext>
            </a:extLst>
          </p:cNvPr>
          <p:cNvSpPr txBox="1">
            <a:spLocks/>
          </p:cNvSpPr>
          <p:nvPr/>
        </p:nvSpPr>
        <p:spPr>
          <a:xfrm>
            <a:off x="762000" y="-182828"/>
            <a:ext cx="10515600" cy="7992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/>
              <a:t>My Personal Learning Goals</a:t>
            </a:r>
          </a:p>
        </p:txBody>
      </p:sp>
    </p:spTree>
    <p:extLst>
      <p:ext uri="{BB962C8B-B14F-4D97-AF65-F5344CB8AC3E}">
        <p14:creationId xmlns:p14="http://schemas.microsoft.com/office/powerpoint/2010/main" val="2244350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6c272b5-ebc4-4701-b0e8-bfb71bbedef1" xsi:nil="true"/>
    <lcf76f155ced4ddcb4097134ff3c332f xmlns="a3cff281-265d-4c4e-ba7b-1c3da201a062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E120665B6DC84A8373FA8BF30E21DF" ma:contentTypeVersion="18" ma:contentTypeDescription="Create a new document." ma:contentTypeScope="" ma:versionID="f787d1643c852e564080c450a9d1caa7">
  <xsd:schema xmlns:xsd="http://www.w3.org/2001/XMLSchema" xmlns:xs="http://www.w3.org/2001/XMLSchema" xmlns:p="http://schemas.microsoft.com/office/2006/metadata/properties" xmlns:ns2="a3cff281-265d-4c4e-ba7b-1c3da201a062" xmlns:ns3="c6c272b5-ebc4-4701-b0e8-bfb71bbedef1" targetNamespace="http://schemas.microsoft.com/office/2006/metadata/properties" ma:root="true" ma:fieldsID="705669b52b5ab19c61734436a765a915" ns2:_="" ns3:_="">
    <xsd:import namespace="a3cff281-265d-4c4e-ba7b-1c3da201a062"/>
    <xsd:import namespace="c6c272b5-ebc4-4701-b0e8-bfb71bbede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cff281-265d-4c4e-ba7b-1c3da201a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272b5-ebc4-4701-b0e8-bfb71bbedef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4f8a78bd-ab76-4be6-8470-72c8028e6e64}" ma:internalName="TaxCatchAll" ma:showField="CatchAllData" ma:web="c6c272b5-ebc4-4701-b0e8-bfb71bbede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5AD2520-3DF4-46D6-AE6F-84A69E9485E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9A1CCCC-17D3-4E7C-BAB4-ECCD87393261}">
  <ds:schemaRefs>
    <ds:schemaRef ds:uri="http://purl.org/dc/terms/"/>
    <ds:schemaRef ds:uri="85210bb9-92e9-4b67-9d08-296b31566898"/>
    <ds:schemaRef ds:uri="http://purl.org/dc/dcmitype/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c4f7036e-de35-4617-82fc-ec9035f0b1bf"/>
    <ds:schemaRef ds:uri="http://www.w3.org/XML/1998/namespace"/>
    <ds:schemaRef ds:uri="c6c272b5-ebc4-4701-b0e8-bfb71bbedef1"/>
    <ds:schemaRef ds:uri="a3cff281-265d-4c4e-ba7b-1c3da201a062"/>
  </ds:schemaRefs>
</ds:datastoreItem>
</file>

<file path=customXml/itemProps3.xml><?xml version="1.0" encoding="utf-8"?>
<ds:datastoreItem xmlns:ds="http://schemas.openxmlformats.org/officeDocument/2006/customXml" ds:itemID="{C2EF4151-96A4-46DA-82A9-A3999F2D16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cff281-265d-4c4e-ba7b-1c3da201a062"/>
    <ds:schemaRef ds:uri="c6c272b5-ebc4-4701-b0e8-bfb71bbede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5234</TotalTime>
  <Words>694</Words>
  <Application>Microsoft Office PowerPoint</Application>
  <PresentationFormat>Widescreen</PresentationFormat>
  <Paragraphs>172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Name: Key Stage: </vt:lpstr>
      <vt:lpstr>My Aspirations</vt:lpstr>
      <vt:lpstr>My Timetable</vt:lpstr>
      <vt:lpstr>My Progress</vt:lpstr>
      <vt:lpstr>PowerPoint Presentation</vt:lpstr>
      <vt:lpstr>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Provision Map  Tia Price</dc:title>
  <dc:creator>J Pottle</dc:creator>
  <cp:lastModifiedBy>Y Orton</cp:lastModifiedBy>
  <cp:revision>5</cp:revision>
  <cp:lastPrinted>2024-09-02T15:08:14Z</cp:lastPrinted>
  <dcterms:created xsi:type="dcterms:W3CDTF">2024-07-25T12:49:57Z</dcterms:created>
  <dcterms:modified xsi:type="dcterms:W3CDTF">2024-10-08T12:30:37Z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2024-07-25T12:58:20Z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091d1681-7524-4ab0-af24-cf7dff1bef2f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0x010100EEE120665B6DC84A8373FA8BF30E21DF</vt:lpwstr>
  </property>
  <property fmtid="{D5CDD505-2E9C-101B-9397-08002B2CF9AE}" pid="10" name="MediaServiceImageTags">
    <vt:lpwstr/>
  </property>
</Properties>
</file>